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690" r:id="rId3"/>
    <p:sldId id="652" r:id="rId5"/>
    <p:sldId id="1975" r:id="rId6"/>
    <p:sldId id="1979" r:id="rId7"/>
    <p:sldId id="1980" r:id="rId8"/>
    <p:sldId id="1983" r:id="rId9"/>
    <p:sldId id="1984" r:id="rId10"/>
    <p:sldId id="1978" r:id="rId11"/>
    <p:sldId id="1977" r:id="rId12"/>
    <p:sldId id="2006" r:id="rId13"/>
    <p:sldId id="2007" r:id="rId14"/>
    <p:sldId id="2002" r:id="rId15"/>
    <p:sldId id="2005" r:id="rId16"/>
    <p:sldId id="2009" r:id="rId17"/>
    <p:sldId id="2010" r:id="rId18"/>
    <p:sldId id="2011" r:id="rId19"/>
    <p:sldId id="1999" r:id="rId20"/>
    <p:sldId id="2008" r:id="rId21"/>
    <p:sldId id="2003" r:id="rId22"/>
    <p:sldId id="1985" r:id="rId23"/>
    <p:sldId id="1981" r:id="rId24"/>
    <p:sldId id="1350" r:id="rId25"/>
  </p:sldIdLst>
  <p:sldSz cx="9144000" cy="5143500" type="screen16x9"/>
  <p:notesSz cx="6797675" cy="992822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" userDrawn="1">
          <p15:clr>
            <a:srgbClr val="A4A3A4"/>
          </p15:clr>
        </p15:guide>
        <p15:guide id="2" pos="2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海宁" initials="海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984"/>
    <a:srgbClr val="B60202"/>
    <a:srgbClr val="4F80BD"/>
    <a:srgbClr val="17375E"/>
    <a:srgbClr val="B2B2B2"/>
    <a:srgbClr val="DCE6F2"/>
    <a:srgbClr val="1F497D"/>
    <a:srgbClr val="B61616"/>
    <a:srgbClr val="FFFF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86392" autoAdjust="0"/>
  </p:normalViewPr>
  <p:slideViewPr>
    <p:cSldViewPr showGuides="1">
      <p:cViewPr varScale="1">
        <p:scale>
          <a:sx n="117" d="100"/>
          <a:sy n="117" d="100"/>
        </p:scale>
        <p:origin x="451" y="82"/>
      </p:cViewPr>
      <p:guideLst>
        <p:guide orient="horz" pos="1348"/>
        <p:guide pos="27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828" y="-68"/>
      </p:cViewPr>
      <p:guideLst>
        <p:guide orient="horz" pos="3127"/>
        <p:guide pos="2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3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F353D-1A68-4930-86D9-4030342F3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8D372-8A56-4AF0-8CDC-6CBF1B9152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74DC-CF19-43D2-849B-37D5583B2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C11FB-9B10-481B-AEA5-EF828A145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最终修改了可视化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文件中的</a:t>
            </a:r>
            <a:r>
              <a:rPr lang="en-US" altLang="zh-CN" dirty="0"/>
              <a:t>model path</a:t>
            </a:r>
            <a:r>
              <a:rPr lang="zh-CN" altLang="en-US" dirty="0"/>
              <a:t>，并在创建</a:t>
            </a:r>
            <a:r>
              <a:rPr lang="en-US" altLang="zh-CN" dirty="0" err="1"/>
              <a:t>Simple_CNN</a:t>
            </a:r>
            <a:r>
              <a:rPr lang="zh-CN" altLang="en-US" dirty="0"/>
              <a:t>时，改类别数量</a:t>
            </a:r>
            <a:r>
              <a:rPr lang="en-US" altLang="zh-CN" dirty="0"/>
              <a:t>15</a:t>
            </a:r>
            <a:r>
              <a:rPr lang="zh-CN" altLang="en-US" dirty="0"/>
              <a:t>为</a:t>
            </a:r>
            <a:r>
              <a:rPr lang="en-US" altLang="zh-CN" dirty="0"/>
              <a:t>10</a:t>
            </a:r>
            <a:r>
              <a:rPr lang="zh-CN" altLang="en-US" dirty="0"/>
              <a:t>，正确读入了重新训练了</a:t>
            </a:r>
            <a:r>
              <a:rPr lang="en-US" altLang="zh-CN" dirty="0"/>
              <a:t>30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的模型权重（</a:t>
            </a:r>
            <a:r>
              <a:rPr lang="en-US" altLang="zh-CN" dirty="0"/>
              <a:t>29</a:t>
            </a:r>
            <a:r>
              <a:rPr lang="zh-CN" altLang="en-US" dirty="0"/>
              <a:t>是因为从</a:t>
            </a:r>
            <a:r>
              <a:rPr lang="en-US" altLang="zh-CN" dirty="0"/>
              <a:t>0</a:t>
            </a:r>
            <a:r>
              <a:rPr lang="zh-CN" altLang="en-US" dirty="0"/>
              <a:t>开始）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OSCR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Outlier Score Curve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）值是一个在开放集识别任务中使用的指标，它专门用来评估模型对于未知类别的识别能力。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代表的是“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Area Under the Curve”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的缩写，特指“受试者工作特征曲线（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Receiver Operating Characteristic curve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，简称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ROC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曲线）下的面积”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AUROC (%)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每个未知类别的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AUROC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值，表示模型在区分该未知类别上的性能。值越高，表示模型对该未知类别的识别性能越好。</a:t>
            </a:r>
            <a:endParaRPr lang="zh-CN" altLang="en-US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OSCR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Outlier Score Curve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）值是一个在开放集识别任务中使用的指标，它专门用来评估模型对于未知类别的识别能力。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代表的是“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Area Under the Curve”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的缩写，特指“受试者工作特征曲线（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Receiver Operating Characteristic curve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，简称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ROC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曲线）下的面积”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AUROC (%)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每个未知类别的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AUROC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值，表示模型在区分该未知类别上的性能。值越高，表示模型对该未知类别的识别性能越好。</a:t>
            </a:r>
            <a:endParaRPr lang="zh-CN" altLang="en-US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DNA-Det采用块对比学习机制,通过在图像的不同位置上应用相同的增强模型，然后训练模型以确保来自同一类别的图像块在特征空间中靠近，而来自不同类别的图像块则被推得更远。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修改训练脚本</a:t>
            </a:r>
            <a:r>
              <a:rPr lang="en-US" altLang="zh-CN" dirty="0"/>
              <a:t>scripts</a:t>
            </a:r>
            <a:r>
              <a:rPr lang="zh-CN" altLang="en-US" dirty="0"/>
              <a:t>中的</a:t>
            </a:r>
            <a:r>
              <a:rPr lang="en-US" altLang="zh-CN" dirty="0"/>
              <a:t>do_train.sh</a:t>
            </a:r>
            <a:r>
              <a:rPr lang="zh-CN" altLang="en-US" dirty="0"/>
              <a:t>中的显卡编号，并观察到</a:t>
            </a:r>
            <a:r>
              <a:rPr lang="en-US" altLang="zh-CN" dirty="0"/>
              <a:t>data</a:t>
            </a:r>
            <a:r>
              <a:rPr lang="zh-CN" altLang="en-US" dirty="0"/>
              <a:t>使用的是</a:t>
            </a:r>
            <a:r>
              <a:rPr lang="en-US" altLang="zh-CN" dirty="0"/>
              <a:t>split1</a:t>
            </a:r>
            <a:r>
              <a:rPr lang="zh-CN" altLang="en-US" dirty="0"/>
              <a:t>部分，后续有对</a:t>
            </a:r>
            <a:r>
              <a:rPr lang="en-US" altLang="zh-CN" dirty="0"/>
              <a:t>config</a:t>
            </a:r>
            <a:r>
              <a:rPr lang="zh-CN" altLang="en-US" dirty="0"/>
              <a:t>中的</a:t>
            </a:r>
            <a:r>
              <a:rPr lang="en-US" altLang="zh-CN" dirty="0"/>
              <a:t>split1</a:t>
            </a:r>
            <a:r>
              <a:rPr lang="zh-CN" altLang="en-US" dirty="0"/>
              <a:t>进行修改，以适配给定数据的（闭集和开集）模型的类别和数量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标红的是已知，三个未知是按类别（也就是原来的</a:t>
            </a:r>
            <a:r>
              <a:rPr lang="en-US" altLang="zh-CN" dirty="0"/>
              <a:t>arch</a:t>
            </a:r>
            <a:r>
              <a:rPr lang="zh-CN" altLang="en-US" dirty="0"/>
              <a:t>）分类的，这里仍然保留分成三类的设定是为了最小程度减少代码修改工作量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没有针对开集探索</a:t>
            </a:r>
            <a:r>
              <a:rPr lang="en-US" altLang="zh-CN" dirty="0"/>
              <a:t>seed</a:t>
            </a:r>
            <a:r>
              <a:rPr lang="zh-CN" altLang="en-US" dirty="0"/>
              <a:t>、</a:t>
            </a:r>
            <a:r>
              <a:rPr lang="en-US" altLang="zh-CN" dirty="0"/>
              <a:t>arch</a:t>
            </a:r>
            <a:r>
              <a:rPr lang="zh-CN" altLang="en-US" dirty="0"/>
              <a:t>和</a:t>
            </a:r>
            <a:r>
              <a:rPr lang="en-US" altLang="zh-CN" dirty="0"/>
              <a:t>dataset</a:t>
            </a:r>
            <a:r>
              <a:rPr lang="zh-CN" altLang="en-US" dirty="0"/>
              <a:t>，只考虑</a:t>
            </a:r>
            <a:r>
              <a:rPr lang="en-US" altLang="zh-CN" dirty="0"/>
              <a:t>unseen 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config</a:t>
            </a:r>
            <a:r>
              <a:rPr lang="zh-CN" altLang="en-US" dirty="0"/>
              <a:t>的</a:t>
            </a:r>
            <a:r>
              <a:rPr lang="en-US" altLang="zh-CN" dirty="0" err="1"/>
              <a:t>yaml</a:t>
            </a:r>
            <a:r>
              <a:rPr lang="zh-CN" altLang="en-US" dirty="0"/>
              <a:t>配置中，把上面标红的十类闭集模型放在</a:t>
            </a:r>
            <a:r>
              <a:rPr lang="en-US" altLang="zh-CN" dirty="0" err="1"/>
              <a:t>know_classes</a:t>
            </a:r>
            <a:r>
              <a:rPr lang="zh-CN" altLang="en-US" dirty="0"/>
              <a:t>，根据</a:t>
            </a:r>
            <a:r>
              <a:rPr lang="en-US" altLang="zh-CN" dirty="0"/>
              <a:t>arch</a:t>
            </a:r>
            <a:r>
              <a:rPr lang="zh-CN" altLang="en-US" dirty="0"/>
              <a:t>分了三类</a:t>
            </a:r>
            <a:r>
              <a:rPr lang="en-US" altLang="zh-CN" dirty="0"/>
              <a:t>unknown-classes</a:t>
            </a:r>
            <a:r>
              <a:rPr lang="zh-CN" altLang="en-US" dirty="0"/>
              <a:t>（只是为了避免修改原有代码）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直接在代码中设置了训练数据集的绝对路径，并且没有从训练数据集中抽取验证集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直接在获取训练数据集函数中指定</a:t>
            </a:r>
            <a:r>
              <a:rPr lang="en-US" altLang="zh-CN" dirty="0"/>
              <a:t>txt</a:t>
            </a:r>
            <a:r>
              <a:rPr lang="zh-CN" altLang="en-US" dirty="0"/>
              <a:t>的绝对路径，验证集直接使用测试集路径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只是为了尽可能不破坏原有代码结构，开集根据</a:t>
            </a:r>
            <a:r>
              <a:rPr lang="en-US" altLang="zh-CN" dirty="0"/>
              <a:t>arch</a:t>
            </a:r>
            <a:r>
              <a:rPr lang="zh-CN" altLang="en-US" dirty="0"/>
              <a:t>划分为三类，并没有针对性的探究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这里修改了原有模型的类的定义中，闭集的模型数量，从</a:t>
            </a:r>
            <a:r>
              <a:rPr lang="en-US" altLang="zh-CN" dirty="0"/>
              <a:t>15</a:t>
            </a:r>
            <a:r>
              <a:rPr lang="zh-CN" altLang="en-US" dirty="0"/>
              <a:t>减为了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右图是训练了</a:t>
            </a:r>
            <a:r>
              <a:rPr lang="en-US" altLang="zh-CN" dirty="0"/>
              <a:t>30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的中间过程和最终结果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5B28A-780E-45A1-ABDD-8169FD6364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垂直排列标题与文本"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187624" y="196647"/>
            <a:ext cx="5364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452586"/>
            <a:ext cx="9144000" cy="1351312"/>
            <a:chOff x="0" y="5506688"/>
            <a:chExt cx="9144000" cy="1351312"/>
          </a:xfrm>
        </p:grpSpPr>
        <p:cxnSp>
          <p:nvCxnSpPr>
            <p:cNvPr id="9" name="直线连接符 16"/>
            <p:cNvCxnSpPr/>
            <p:nvPr/>
          </p:nvCxnSpPr>
          <p:spPr>
            <a:xfrm>
              <a:off x="0" y="6590768"/>
              <a:ext cx="6798478" cy="0"/>
            </a:xfrm>
            <a:prstGeom prst="line">
              <a:avLst/>
            </a:prstGeom>
            <a:ln w="19050">
              <a:solidFill>
                <a:srgbClr val="005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 descr="图片包含 图形用户界面&#10;&#10;描述已自动生成"/>
            <p:cNvPicPr>
              <a:picLocks noChangeAspect="1"/>
            </p:cNvPicPr>
            <p:nvPr/>
          </p:nvPicPr>
          <p:blipFill rotWithShape="1">
            <a:blip r:embed="rId2"/>
            <a:srcRect l="56593" t="-7304" r="17703" b="7304"/>
            <a:stretch>
              <a:fillRect/>
            </a:stretch>
          </p:blipFill>
          <p:spPr>
            <a:xfrm>
              <a:off x="6793562" y="5506688"/>
              <a:ext cx="2350438" cy="1351312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21" y="4723294"/>
            <a:ext cx="2400300" cy="3625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垂直排列标题与文本"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187624" y="196647"/>
            <a:ext cx="5364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452586"/>
            <a:ext cx="9144000" cy="1351312"/>
            <a:chOff x="0" y="5506688"/>
            <a:chExt cx="9144000" cy="1351312"/>
          </a:xfrm>
        </p:grpSpPr>
        <p:cxnSp>
          <p:nvCxnSpPr>
            <p:cNvPr id="9" name="直线连接符 16"/>
            <p:cNvCxnSpPr/>
            <p:nvPr/>
          </p:nvCxnSpPr>
          <p:spPr>
            <a:xfrm>
              <a:off x="0" y="6590768"/>
              <a:ext cx="6798478" cy="0"/>
            </a:xfrm>
            <a:prstGeom prst="line">
              <a:avLst/>
            </a:prstGeom>
            <a:ln w="19050">
              <a:solidFill>
                <a:srgbClr val="005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 descr="图片包含 图形用户界面&#10;&#10;描述已自动生成"/>
            <p:cNvPicPr>
              <a:picLocks noChangeAspect="1"/>
            </p:cNvPicPr>
            <p:nvPr/>
          </p:nvPicPr>
          <p:blipFill rotWithShape="1">
            <a:blip r:embed="rId2"/>
            <a:srcRect l="56593" t="-7304" r="17703" b="7304"/>
            <a:stretch>
              <a:fillRect/>
            </a:stretch>
          </p:blipFill>
          <p:spPr>
            <a:xfrm>
              <a:off x="6793562" y="5506688"/>
              <a:ext cx="2350438" cy="1351312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9554" r="255" b="-9554"/>
          <a:stretch>
            <a:fillRect/>
          </a:stretch>
        </p:blipFill>
        <p:spPr>
          <a:xfrm>
            <a:off x="73460" y="223070"/>
            <a:ext cx="2051720" cy="3099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3643313" y="4286250"/>
            <a:ext cx="6072187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flipV="1">
            <a:off x="0" y="2751456"/>
            <a:ext cx="4890485" cy="45719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5116513"/>
            <a:ext cx="9144000" cy="3492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571875" y="4446588"/>
            <a:ext cx="1905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49" y="123478"/>
            <a:ext cx="2853051" cy="430962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91312"/>
            <a:ext cx="3054789" cy="1142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" y="2891312"/>
            <a:ext cx="1711698" cy="1142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"/>
            <a:ext cx="9144001" cy="51463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28.jpeg"/><Relationship Id="rId2" Type="http://schemas.openxmlformats.org/officeDocument/2006/relationships/tags" Target="../tags/tag1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796136" y="3435846"/>
            <a:ext cx="2837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李旭青</a:t>
            </a:r>
            <a:endParaRPr lang="zh-CN" altLang="en-US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分子医学院人工智能</a:t>
            </a:r>
            <a:endParaRPr lang="zh-CN" altLang="en-US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学号</a:t>
            </a:r>
            <a:r>
              <a:rPr lang="en-US" altLang="zh-CN" sz="2000">
                <a:latin typeface="+mj-ea"/>
                <a:ea typeface="+mj-ea"/>
              </a:rPr>
              <a:t>:</a:t>
            </a:r>
            <a:r>
              <a:rPr lang="zh-CN" altLang="en-US" sz="2000">
                <a:latin typeface="+mj-ea"/>
                <a:ea typeface="+mj-ea"/>
              </a:rPr>
              <a:t>2023</a:t>
            </a:r>
            <a:r>
              <a:rPr lang="zh-CN" altLang="en-US" sz="2000" dirty="0">
                <a:latin typeface="+mj-ea"/>
                <a:ea typeface="+mj-ea"/>
              </a:rPr>
              <a:t>E8021682047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544" y="1203598"/>
            <a:ext cx="4392488" cy="86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>
                <a:latin typeface="+mj-ea"/>
                <a:ea typeface="+mj-ea"/>
              </a:rPr>
              <a:t>生成模型检测</a:t>
            </a:r>
            <a:endParaRPr lang="zh-CN" altLang="en-US" sz="4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699542"/>
            <a:ext cx="3851068" cy="43213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9606" y="2536847"/>
            <a:ext cx="648072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6995" y="3435846"/>
            <a:ext cx="648072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7744" y="721028"/>
            <a:ext cx="936104" cy="1945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8064" y="1419999"/>
            <a:ext cx="3168352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使用了给定的数据集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已知模型</a:t>
            </a:r>
            <a:r>
              <a:rPr lang="en-US" altLang="zh-CN" dirty="0"/>
              <a:t>(test_list.txt)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未知模型</a:t>
            </a:r>
            <a:r>
              <a:rPr lang="en-US" altLang="zh-CN" dirty="0"/>
              <a:t>(test_out_list.txt)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修改训练脚本scripts中的do_train.sh中的显卡编号，并观察到data使用的是split1部分，后续有对config中的split1进行修改，以适配给定数据的（闭集和开集）模型的类别和数量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0983" y="1621498"/>
            <a:ext cx="780095" cy="573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259840"/>
            <a:ext cx="8249920" cy="1520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860040"/>
            <a:ext cx="8249285" cy="21577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9070" y="627380"/>
            <a:ext cx="80657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标红的是已知，三个未知是按类别（也就是原来的arch）分类的，这里仍然保留分成三类的设定是为了最小程度减少代码修改工作量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32" y="1059582"/>
            <a:ext cx="8846536" cy="3816424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1460" y="628015"/>
            <a:ext cx="6179185" cy="733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没有针对开集探索seed、arch和dataset，只考虑unseen all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542415"/>
            <a:ext cx="7604760" cy="34696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1560" y="4587974"/>
            <a:ext cx="1368152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4796265"/>
            <a:ext cx="1368152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4780" y="628015"/>
            <a:ext cx="8997950" cy="1024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在config的yaml配置中，把上面标红的十类闭集模型放在know_classes，根据arch分了三类unknown-classes </a:t>
            </a:r>
            <a:endParaRPr lang="en-US"/>
          </a:p>
          <a:p>
            <a:r>
              <a:rPr lang="en-US"/>
              <a:t>直接在代码中设置了训练数据集的绝对路径，并且没有从训练数据集中抽取验证集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" y="1348105"/>
            <a:ext cx="8361045" cy="160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" y="3116580"/>
            <a:ext cx="8334375" cy="1896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5605" y="2068195"/>
            <a:ext cx="1529080" cy="2616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605" y="2329180"/>
            <a:ext cx="1529080" cy="18859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770" y="628015"/>
            <a:ext cx="9079230" cy="1284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直接在获取训练数据集函数中指定txt的绝对路径，验证集直接使用测试集路径</a:t>
            </a:r>
            <a:endParaRPr lang="en-US"/>
          </a:p>
          <a:p>
            <a:r>
              <a:rPr lang="en-US"/>
              <a:t>只是为了尽可能不破坏原有代码结构，开集根据arch划分为三类，并没有针对性的探究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85875"/>
            <a:ext cx="2687320" cy="3857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10" y="1252855"/>
            <a:ext cx="4326890" cy="38881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79912" y="4927476"/>
            <a:ext cx="3312368" cy="16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315" y="628015"/>
            <a:ext cx="7301230" cy="715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这里修改了原有模型的类的定义中，闭集的模型数量，从15减为了10，</a:t>
            </a:r>
            <a:endParaRPr lang="en-US"/>
          </a:p>
          <a:p>
            <a:r>
              <a:rPr lang="en-US"/>
              <a:t>右图是训练了30个epoch的中间过程和最终结果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877" y="2284110"/>
            <a:ext cx="8550656" cy="23762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2893" y="3292222"/>
            <a:ext cx="4320480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1460" y="843915"/>
            <a:ext cx="7868920" cy="918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最终修改了可视化jupyter notebook文件中的model path，并在创建Simple_CNN时，改类别数量15为10，正确读入了重新训练了30个epoch的模型权重（29是因为从0开始）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532" y="843558"/>
            <a:ext cx="842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闭集分类准确率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/>
              <a:t>:      closed-set accuracy 90.48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12" y="1212890"/>
            <a:ext cx="7778080" cy="34962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2479" y="4443958"/>
            <a:ext cx="1823257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9532" y="843558"/>
            <a:ext cx="84249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开集分类准确率</a:t>
            </a:r>
            <a:r>
              <a:rPr lang="en-US" altLang="zh-CN" dirty="0"/>
              <a:t>: AUC =82.33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AUC</a:t>
            </a:r>
            <a:r>
              <a:rPr lang="zh-CN" altLang="en-US" dirty="0"/>
              <a:t>是“</a:t>
            </a:r>
            <a:r>
              <a:rPr lang="en-US" altLang="zh-CN" dirty="0"/>
              <a:t>Area Under the Curve”</a:t>
            </a:r>
            <a:r>
              <a:rPr lang="zh-CN" altLang="en-US" dirty="0"/>
              <a:t>的缩写，</a:t>
            </a:r>
            <a:r>
              <a:rPr lang="en-US" altLang="zh-CN" dirty="0"/>
              <a:t> AUC</a:t>
            </a:r>
            <a:r>
              <a:rPr lang="zh-CN" altLang="en-US" dirty="0"/>
              <a:t>值为</a:t>
            </a:r>
            <a:r>
              <a:rPr lang="en-US" altLang="zh-CN" dirty="0"/>
              <a:t>82.33%</a:t>
            </a:r>
            <a:r>
              <a:rPr lang="zh-CN" altLang="en-US" dirty="0"/>
              <a:t>，表示模型在正负样本之间的区分能力。</a:t>
            </a:r>
            <a:r>
              <a:rPr lang="en-US" altLang="zh-CN" dirty="0"/>
              <a:t>AUC</a:t>
            </a:r>
            <a:r>
              <a:rPr lang="zh-CN" altLang="en-US" dirty="0"/>
              <a:t>值越高，模型的分类性能越好。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TNR    AUROC  DTACC  AUIN   AUOUT </a:t>
            </a:r>
            <a:endParaRPr lang="en-US" altLang="zh-CN" dirty="0"/>
          </a:p>
          <a:p>
            <a:r>
              <a:rPr lang="en-US" altLang="zh-CN" dirty="0"/>
              <a:t>Bas    24.377 82.329 75.857 77.173 88.758</a:t>
            </a:r>
            <a:endParaRPr lang="en-US" altLang="zh-CN" dirty="0"/>
          </a:p>
          <a:p>
            <a:r>
              <a:rPr lang="en-US" altLang="zh-CN" dirty="0"/>
              <a:t>AUC, OSCR : 82.33 78.06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491630"/>
            <a:ext cx="8928992" cy="3503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74788" y="4362573"/>
            <a:ext cx="420484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4787" y="2722949"/>
            <a:ext cx="420485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512" y="710660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AUROC (%): </a:t>
            </a:r>
            <a:r>
              <a:rPr lang="zh-CN" altLang="en-US" dirty="0"/>
              <a:t>每个未知类别的</a:t>
            </a:r>
            <a:r>
              <a:rPr lang="en-US" altLang="zh-CN" dirty="0"/>
              <a:t>AUROC</a:t>
            </a:r>
            <a:r>
              <a:rPr lang="zh-CN" altLang="en-US" dirty="0"/>
              <a:t>值，表示模型在区分该未知类别上的性能。值越高，表示模型对该未知类别的识别性能越好。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172400" y="3468032"/>
            <a:ext cx="366484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8864" y="4362573"/>
            <a:ext cx="432048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9728" y="3468032"/>
            <a:ext cx="1171912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8864" y="2722949"/>
            <a:ext cx="992067" cy="1727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矩形 98"/>
          <p:cNvSpPr/>
          <p:nvPr/>
        </p:nvSpPr>
        <p:spPr>
          <a:xfrm>
            <a:off x="3001584" y="0"/>
            <a:ext cx="109495" cy="51435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/>
          <a:lstStyle/>
          <a:p>
            <a:endParaRPr lang="zh-CN" altLang="en-US" sz="13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Lenovo\Desktop\P-3-塔楼_副本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16" y="-18455"/>
            <a:ext cx="3049900" cy="51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99"/>
          <p:cNvSpPr/>
          <p:nvPr/>
        </p:nvSpPr>
        <p:spPr>
          <a:xfrm>
            <a:off x="1811424" y="3967162"/>
            <a:ext cx="1299655" cy="58697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79237" y="3998119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zh-CN" altLang="en-US" sz="210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210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18512" y="428386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1350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lang="zh-CN" altLang="en-US" sz="1350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Freeform 11"/>
          <p:cNvSpPr/>
          <p:nvPr/>
        </p:nvSpPr>
        <p:spPr>
          <a:xfrm>
            <a:off x="3802514" y="1105483"/>
            <a:ext cx="668870" cy="84534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rect l="0" t="0" r="0" b="0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Freeform 10"/>
          <p:cNvSpPr/>
          <p:nvPr/>
        </p:nvSpPr>
        <p:spPr>
          <a:xfrm>
            <a:off x="3693739" y="1217164"/>
            <a:ext cx="4715490" cy="526256"/>
          </a:xfrm>
          <a:custGeom>
            <a:avLst/>
            <a:gdLst/>
            <a:ahLst/>
            <a:cxnLst>
              <a:cxn ang="0">
                <a:pos x="64481" y="0"/>
              </a:cxn>
              <a:cxn ang="0">
                <a:pos x="5633810" y="0"/>
              </a:cxn>
              <a:cxn ang="0">
                <a:pos x="5767426" y="160338"/>
              </a:cxn>
              <a:cxn ang="0">
                <a:pos x="5767426" y="625475"/>
              </a:cxn>
              <a:cxn ang="0">
                <a:pos x="5702945" y="701675"/>
              </a:cxn>
              <a:cxn ang="0">
                <a:pos x="64481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64481" y="0"/>
              </a:cxn>
            </a:cxnLst>
            <a:rect l="0" t="0" r="0" b="0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0" cap="flat" cmpd="sng">
            <a:solidFill>
              <a:srgbClr val="A8A9AD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Rectangle 12"/>
          <p:cNvSpPr/>
          <p:nvPr/>
        </p:nvSpPr>
        <p:spPr>
          <a:xfrm>
            <a:off x="3866306" y="1189780"/>
            <a:ext cx="540333" cy="55364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Freeform 11"/>
          <p:cNvSpPr/>
          <p:nvPr/>
        </p:nvSpPr>
        <p:spPr>
          <a:xfrm>
            <a:off x="3816802" y="2265867"/>
            <a:ext cx="668870" cy="84535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rect l="0" t="0" r="0" b="0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Freeform 10"/>
          <p:cNvSpPr/>
          <p:nvPr/>
        </p:nvSpPr>
        <p:spPr>
          <a:xfrm>
            <a:off x="3648766" y="2350638"/>
            <a:ext cx="4760463" cy="553879"/>
          </a:xfrm>
          <a:custGeom>
            <a:avLst/>
            <a:gdLst/>
            <a:ahLst/>
            <a:cxnLst>
              <a:cxn ang="0">
                <a:pos x="64481" y="0"/>
              </a:cxn>
              <a:cxn ang="0">
                <a:pos x="5633810" y="0"/>
              </a:cxn>
              <a:cxn ang="0">
                <a:pos x="5767426" y="160338"/>
              </a:cxn>
              <a:cxn ang="0">
                <a:pos x="5767426" y="625475"/>
              </a:cxn>
              <a:cxn ang="0">
                <a:pos x="5702945" y="701675"/>
              </a:cxn>
              <a:cxn ang="0">
                <a:pos x="64481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64481" y="0"/>
              </a:cxn>
            </a:cxnLst>
            <a:rect l="0" t="0" r="0" b="0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0" cap="flat" cmpd="sng">
            <a:solidFill>
              <a:srgbClr val="A8A9AD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Rectangle 12"/>
          <p:cNvSpPr/>
          <p:nvPr/>
        </p:nvSpPr>
        <p:spPr>
          <a:xfrm>
            <a:off x="3880593" y="2350638"/>
            <a:ext cx="540333" cy="55364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960334" y="1217164"/>
            <a:ext cx="378630" cy="5539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30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30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TextBox 44"/>
          <p:cNvSpPr txBox="1"/>
          <p:nvPr/>
        </p:nvSpPr>
        <p:spPr>
          <a:xfrm>
            <a:off x="3960334" y="2375880"/>
            <a:ext cx="378630" cy="5539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30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30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Freeform 11"/>
          <p:cNvSpPr/>
          <p:nvPr/>
        </p:nvSpPr>
        <p:spPr>
          <a:xfrm>
            <a:off x="3844375" y="3426964"/>
            <a:ext cx="668870" cy="84535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rect l="0" t="0" r="0" b="0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Freeform 10"/>
          <p:cNvSpPr/>
          <p:nvPr/>
        </p:nvSpPr>
        <p:spPr>
          <a:xfrm>
            <a:off x="3676339" y="3511735"/>
            <a:ext cx="4760463" cy="553879"/>
          </a:xfrm>
          <a:custGeom>
            <a:avLst/>
            <a:gdLst/>
            <a:ahLst/>
            <a:cxnLst>
              <a:cxn ang="0">
                <a:pos x="64481" y="0"/>
              </a:cxn>
              <a:cxn ang="0">
                <a:pos x="5633810" y="0"/>
              </a:cxn>
              <a:cxn ang="0">
                <a:pos x="5767426" y="160338"/>
              </a:cxn>
              <a:cxn ang="0">
                <a:pos x="5767426" y="625475"/>
              </a:cxn>
              <a:cxn ang="0">
                <a:pos x="5702945" y="701675"/>
              </a:cxn>
              <a:cxn ang="0">
                <a:pos x="64481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64481" y="0"/>
              </a:cxn>
            </a:cxnLst>
            <a:rect l="0" t="0" r="0" b="0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0" cap="flat" cmpd="sng">
            <a:solidFill>
              <a:srgbClr val="A8A9AD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5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Rectangle 12"/>
          <p:cNvSpPr/>
          <p:nvPr/>
        </p:nvSpPr>
        <p:spPr>
          <a:xfrm>
            <a:off x="3908166" y="3511735"/>
            <a:ext cx="540333" cy="55364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TextBox 44"/>
          <p:cNvSpPr txBox="1"/>
          <p:nvPr/>
        </p:nvSpPr>
        <p:spPr>
          <a:xfrm>
            <a:off x="3987907" y="3536977"/>
            <a:ext cx="378630" cy="5539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zh-CN" sz="3000" b="1" dirty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3000" b="1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13910" y="1271270"/>
            <a:ext cx="276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算法介绍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38345" y="2483485"/>
            <a:ext cx="161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模型复现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63745" y="3594735"/>
            <a:ext cx="137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实验数据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Tm="12683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771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开放集识别任务的性能评估结果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44208" y="1632267"/>
            <a:ext cx="24300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图像中已知类别的统计度量高于未知类别，这可能意味着模型对已知类别的预测更加自信。这与</a:t>
            </a:r>
            <a:r>
              <a:rPr lang="en-US" altLang="zh-CN" dirty="0"/>
              <a:t>AUC</a:t>
            </a:r>
            <a:r>
              <a:rPr lang="zh-CN" altLang="en-US" dirty="0"/>
              <a:t>和</a:t>
            </a:r>
            <a:r>
              <a:rPr lang="en-US" altLang="zh-CN" dirty="0"/>
              <a:t>OSCR</a:t>
            </a:r>
            <a:r>
              <a:rPr lang="zh-CN" altLang="en-US" dirty="0"/>
              <a:t>指标较高的情况相吻合，表明模型在整体上能够较好地区分已知类别。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40882"/>
            <a:ext cx="5760640" cy="3568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5" y="678488"/>
            <a:ext cx="4110827" cy="41049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4010" y="2139702"/>
            <a:ext cx="4320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ROC</a:t>
            </a:r>
            <a:r>
              <a:rPr lang="zh-CN" altLang="en-US" dirty="0"/>
              <a:t>曲线：曲线从左下角（</a:t>
            </a:r>
            <a:r>
              <a:rPr lang="en-US" altLang="zh-CN" dirty="0"/>
              <a:t>0,0</a:t>
            </a:r>
            <a:r>
              <a:rPr lang="zh-CN" altLang="en-US" dirty="0"/>
              <a:t>）开始，向右上方延伸，表示随着分类阈值的降低，模型越来越倾向于将样本预测为正类。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88024" y="915566"/>
            <a:ext cx="2376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轴：假阳性率</a:t>
            </a:r>
            <a:endParaRPr lang="en-US" altLang="zh-CN" dirty="0"/>
          </a:p>
          <a:p>
            <a:r>
              <a:rPr lang="en-US" altLang="zh-CN" dirty="0"/>
              <a:t>Y</a:t>
            </a:r>
            <a:r>
              <a:rPr lang="zh-CN" altLang="en-US" dirty="0"/>
              <a:t>轴：召回率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635896" y="1560088"/>
            <a:ext cx="35864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2272A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2272A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空心弧 9"/>
          <p:cNvSpPr/>
          <p:nvPr/>
        </p:nvSpPr>
        <p:spPr bwMode="auto">
          <a:xfrm rot="7086271">
            <a:off x="6034369" y="1413935"/>
            <a:ext cx="1279687" cy="1297631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008225" y="3060042"/>
            <a:ext cx="38131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敬请批评指正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Picture 2" descr="E:\0-高研院工作-B\0-高研院工作材料\框架性文件和协议\宣传册相关\新版logo_-透明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86" y="3627540"/>
            <a:ext cx="2416088" cy="3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838425" y="3536651"/>
            <a:ext cx="415279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:\Users\Lenovo\Desktop\鸟瞰图_副本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0" r="16419"/>
          <a:stretch>
            <a:fillRect/>
          </a:stretch>
        </p:blipFill>
        <p:spPr bwMode="auto">
          <a:xfrm>
            <a:off x="0" y="0"/>
            <a:ext cx="30803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0" y="-18415"/>
            <a:ext cx="3080344" cy="5161915"/>
          </a:xfrm>
          <a:prstGeom prst="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5536" y="1419622"/>
            <a:ext cx="8136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模型检测背景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以往的</a:t>
            </a:r>
            <a:r>
              <a:rPr lang="en-US" altLang="zh-CN" dirty="0"/>
              <a:t>GAN</a:t>
            </a:r>
            <a:r>
              <a:rPr lang="zh-CN" altLang="en-US" dirty="0"/>
              <a:t>归因只能处理已知模型生成的图像，但现实生活中的伪造图像可能由私有模型生成，限制了模型检测的使用范围</a:t>
            </a:r>
            <a:r>
              <a:rPr lang="en-US" altLang="zh-CN" dirty="0"/>
              <a:t>,</a:t>
            </a:r>
            <a:r>
              <a:rPr lang="zh-CN" altLang="en-US" dirty="0"/>
              <a:t>需要将图像归因于源架构而非特定模型，以应对私有训练模型和知识产权保护的挑战。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9750" y="1059582"/>
            <a:ext cx="8064500" cy="33123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dirty="0"/>
              <a:t>DNA-Det</a:t>
            </a:r>
            <a:r>
              <a:rPr lang="zh-CN" altLang="en-US" dirty="0"/>
              <a:t>算法介绍：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DNA-Det</a:t>
            </a:r>
            <a:r>
              <a:rPr lang="zh-CN" altLang="en-US" dirty="0"/>
              <a:t>方法的核心在于识别和提取生成对抗网络（</a:t>
            </a:r>
            <a:r>
              <a:rPr lang="en-US" altLang="zh-CN" dirty="0"/>
              <a:t>GAN</a:t>
            </a:r>
            <a:r>
              <a:rPr lang="zh-CN" altLang="en-US" dirty="0"/>
              <a:t>）的架构指纹。</a:t>
            </a:r>
            <a:endParaRPr lang="zh-CN" altLang="en-US" dirty="0"/>
          </a:p>
          <a:p>
            <a:r>
              <a:rPr lang="zh-CN" altLang="en-US" dirty="0"/>
              <a:t>指纹是指</a:t>
            </a:r>
            <a:r>
              <a:rPr lang="en-US" altLang="zh-CN" dirty="0"/>
              <a:t>GAN</a:t>
            </a:r>
            <a:r>
              <a:rPr lang="zh-CN" altLang="en-US" dirty="0"/>
              <a:t>生成的图像中的独特痕迹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）具有不同架构的模型具有不同的指纹。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）在架构固定的情况下，仅更改模型的随机初始化种子或训练数据也会导致不同的指纹。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DNA-Det</a:t>
            </a:r>
            <a:r>
              <a:rPr lang="zh-CN" altLang="en-US" dirty="0"/>
              <a:t>方法通过预训练和对比学习的方式，提取出与语义不相关的全局一致特征，这些特征有助于捕捉不同</a:t>
            </a:r>
            <a:r>
              <a:rPr lang="en-US" altLang="zh-CN" dirty="0"/>
              <a:t>GAN</a:t>
            </a:r>
            <a:r>
              <a:rPr lang="zh-CN" altLang="en-US" dirty="0"/>
              <a:t>架构的全局痕迹，而不是集中在局部区域。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55650" y="1188720"/>
            <a:ext cx="7740015" cy="84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23850" y="628064"/>
            <a:ext cx="86836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DNA-Det采用块对比学习机制,通过在图像的不同位置上应用相同的增强模型，然后训练模型以确保来自同一类别的图像块在特征空间中靠近，而来自不同类别的图像块则被推得更远。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550035"/>
            <a:ext cx="7437120" cy="3392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5536" y="1131590"/>
            <a:ext cx="83529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POSE</a:t>
            </a:r>
            <a:r>
              <a:rPr lang="zh-CN" altLang="en-US" dirty="0"/>
              <a:t>算法介绍：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POSE</a:t>
            </a:r>
            <a:r>
              <a:rPr lang="zh-CN" altLang="en-US" dirty="0"/>
              <a:t>方法通过一系列轻量级的增强模型（</a:t>
            </a:r>
            <a:r>
              <a:rPr lang="en-US" altLang="zh-CN" dirty="0"/>
              <a:t>augmentation models</a:t>
            </a:r>
            <a:r>
              <a:rPr lang="zh-CN" altLang="en-US" dirty="0"/>
              <a:t>）渐进式地模拟未知模型的开放空间 ，从而提高对未知模型的识别能力 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这种机制避免了一次性独立训练大量增强模型所带来的计算负担，并确保了不同模型之间的多样性。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53041"/>
            <a:ext cx="6408712" cy="4353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4248" y="1491630"/>
            <a:ext cx="228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开放集识别性能的提升：</a:t>
            </a:r>
            <a:r>
              <a:rPr lang="en-US" altLang="zh-CN" dirty="0"/>
              <a:t>POSE</a:t>
            </a:r>
            <a:r>
              <a:rPr lang="zh-CN" altLang="en-US" dirty="0"/>
              <a:t>方法在实验中显示出比现有方法更优越的性能，尤其是在处理未见过的种子、架构和数据集生成的图像时。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67995" y="843915"/>
            <a:ext cx="3475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服务器：</a:t>
            </a:r>
            <a:r>
              <a:rPr lang="en-US" altLang="zh-CN" dirty="0"/>
              <a:t>V100  32GB  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b="52848"/>
          <a:stretch>
            <a:fillRect/>
          </a:stretch>
        </p:blipFill>
        <p:spPr>
          <a:xfrm>
            <a:off x="467995" y="1491630"/>
            <a:ext cx="4795520" cy="18000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95536" y="809010"/>
            <a:ext cx="3475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环境配置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131590"/>
            <a:ext cx="7175804" cy="394210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12"/>
</p:tagLst>
</file>

<file path=ppt/tags/tag2.xml><?xml version="1.0" encoding="utf-8"?>
<p:tagLst xmlns:p="http://schemas.openxmlformats.org/presentationml/2006/main">
  <p:tag name="KSO_WM_FULL_TEXT_BEAUTIFY_COPY_ID" val="11"/>
</p:tagLst>
</file>

<file path=ppt/tags/tag3.xml><?xml version="1.0" encoding="utf-8"?>
<p:tagLst xmlns:p="http://schemas.openxmlformats.org/presentationml/2006/main">
  <p:tag name="COMMONDATA" val="eyJoZGlkIjoiNzYwY2YwMjljOTA1NmY2ZWQ2NzFhODc4M2VmNGIyNTgifQ==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1" sz="1800" b="0" i="0" u="none" strike="noStrike" kern="1200" cap="none" spc="0" normalizeH="0" baseline="0" noProof="0">
            <a:ln>
              <a:noFill/>
            </a:ln>
            <a:solidFill>
              <a:prstClr val="black"/>
            </a:solidFill>
            <a:effectLst/>
            <a:uLnTx/>
            <a:uFillTx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1719</Words>
  <Application>WPS Presentation</Application>
  <PresentationFormat>全屏显示(16:9)</PresentationFormat>
  <Paragraphs>107</Paragraphs>
  <Slides>22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黑体</vt:lpstr>
      <vt:lpstr>Calibri</vt:lpstr>
      <vt:lpstr>Arial Unicode MS</vt:lpstr>
      <vt:lpstr>-apple-system</vt:lpstr>
      <vt:lpstr>Segoe Print</vt:lpstr>
      <vt:lpstr>Calibri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25423</cp:lastModifiedBy>
  <cp:revision>4297</cp:revision>
  <cp:lastPrinted>2022-06-07T06:00:00Z</cp:lastPrinted>
  <dcterms:created xsi:type="dcterms:W3CDTF">2020-06-21T00:45:00Z</dcterms:created>
  <dcterms:modified xsi:type="dcterms:W3CDTF">2024-05-03T08:59:39Z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6C15C42068FB4668829B8B2438EB2FB7_13</vt:lpwstr>
  </property>
</Properties>
</file>